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49" r:id="rId1"/>
  </p:sldMasterIdLst>
  <p:sldIdLst>
    <p:sldId id="256" r:id="rId2"/>
    <p:sldId id="257" r:id="rId3"/>
    <p:sldId id="406" r:id="rId4"/>
    <p:sldId id="407" r:id="rId5"/>
    <p:sldId id="408" r:id="rId6"/>
    <p:sldId id="409" r:id="rId7"/>
    <p:sldId id="410" r:id="rId8"/>
    <p:sldId id="411" r:id="rId9"/>
    <p:sldId id="413" r:id="rId10"/>
    <p:sldId id="412" r:id="rId11"/>
    <p:sldId id="414" r:id="rId12"/>
    <p:sldId id="361" r:id="rId13"/>
  </p:sldIdLst>
  <p:sldSz cx="12192000" cy="6858000"/>
  <p:notesSz cx="7077075" cy="9393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ino, Bill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-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1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4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7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1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7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3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1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3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1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96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17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  <p:sldLayoutId id="2147484961" r:id="rId12"/>
    <p:sldLayoutId id="2147484962" r:id="rId13"/>
    <p:sldLayoutId id="2147484963" r:id="rId14"/>
    <p:sldLayoutId id="2147484964" r:id="rId15"/>
    <p:sldLayoutId id="2147484965" r:id="rId16"/>
    <p:sldLayoutId id="21474849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asmus0@naz.edu" TargetMode="External"/><Relationship Id="rId2" Type="http://schemas.openxmlformats.org/officeDocument/2006/relationships/hyperlink" Target="mailto:marc.ambrosi@raom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poirier@nycc.edu" TargetMode="External"/><Relationship Id="rId4" Type="http://schemas.openxmlformats.org/officeDocument/2006/relationships/hyperlink" Target="mailto:mspoto7@naz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7CA-5DE4-4BCF-9D63-07D80FEF491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6412" y="313519"/>
            <a:ext cx="11685588" cy="18256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Rochester Academy of Medicine 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579DE-B218-42DF-A0F1-5C5EC58CA6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03065" y="4995863"/>
            <a:ext cx="8915400" cy="1125537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>
                <a:solidFill>
                  <a:schemeClr val="accent1"/>
                </a:solidFill>
              </a:rPr>
              <a:t>February 6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, 2020</a:t>
            </a:r>
          </a:p>
        </p:txBody>
      </p:sp>
      <p:pic>
        <p:nvPicPr>
          <p:cNvPr id="4" name="Picture 3" descr="http://raom.org/resources/Pictures/2017%20Logo.png">
            <a:extLst>
              <a:ext uri="{FF2B5EF4-FFF2-40B4-BE49-F238E27FC236}">
                <a16:creationId xmlns:a16="http://schemas.microsoft.com/office/drawing/2014/main" id="{86F1E273-4D6E-49E2-A0E5-C3F307B69CA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" y="4379053"/>
            <a:ext cx="2095758" cy="1988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5798CF-102E-47A6-A785-D7CF10FC8934}"/>
              </a:ext>
            </a:extLst>
          </p:cNvPr>
          <p:cNvSpPr/>
          <p:nvPr/>
        </p:nvSpPr>
        <p:spPr>
          <a:xfrm>
            <a:off x="2603065" y="2139144"/>
            <a:ext cx="7129158" cy="209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Interprofessional Education Consortium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IPEC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8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Who Else Should Be Here?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CC4B4D-865D-441A-BF11-C92CD7F32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78057"/>
              </p:ext>
            </p:extLst>
          </p:nvPr>
        </p:nvGraphicFramePr>
        <p:xfrm>
          <a:off x="1542687" y="1274550"/>
          <a:ext cx="9106625" cy="4774155"/>
        </p:xfrm>
        <a:graphic>
          <a:graphicData uri="http://schemas.openxmlformats.org/drawingml/2006/table">
            <a:tbl>
              <a:tblPr/>
              <a:tblGrid>
                <a:gridCol w="2205706">
                  <a:extLst>
                    <a:ext uri="{9D8B030D-6E8A-4147-A177-3AD203B41FA5}">
                      <a16:colId xmlns:a16="http://schemas.microsoft.com/office/drawing/2014/main" val="2496160936"/>
                    </a:ext>
                  </a:extLst>
                </a:gridCol>
                <a:gridCol w="2218851">
                  <a:extLst>
                    <a:ext uri="{9D8B030D-6E8A-4147-A177-3AD203B41FA5}">
                      <a16:colId xmlns:a16="http://schemas.microsoft.com/office/drawing/2014/main" val="3054361842"/>
                    </a:ext>
                  </a:extLst>
                </a:gridCol>
                <a:gridCol w="1642145">
                  <a:extLst>
                    <a:ext uri="{9D8B030D-6E8A-4147-A177-3AD203B41FA5}">
                      <a16:colId xmlns:a16="http://schemas.microsoft.com/office/drawing/2014/main" val="3687935368"/>
                    </a:ext>
                  </a:extLst>
                </a:gridCol>
                <a:gridCol w="3039923">
                  <a:extLst>
                    <a:ext uri="{9D8B030D-6E8A-4147-A177-3AD203B41FA5}">
                      <a16:colId xmlns:a16="http://schemas.microsoft.com/office/drawing/2014/main" val="2961470033"/>
                    </a:ext>
                  </a:extLst>
                </a:gridCol>
              </a:tblGrid>
              <a:tr h="208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Designation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420375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Ambrosi, Marc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RAOM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MBA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marc.ambrosi@raom.org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04772"/>
                  </a:ext>
                </a:extLst>
              </a:tr>
              <a:tr h="417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Bennett, Nancy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Dir, Ctr for Comm Health/Prevention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Nancy_Bennett@URMC.Rochester.edu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547439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Flynn, Adina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URSON/SUNY Geneseo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BA, BS, RN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adinakflynn@gmail.com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96147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Leslie Lange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GRC/CSC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drles@rochester.rr.com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90067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Militello, Laurie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RAOM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Laurie.Militello@raom.org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57255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Mujezinovic, Selma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RRH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DNP, FNP- BC 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Selma.Mujezinovic@rochesterregional.org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065779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Noonan, Brigid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Nazareth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Ph.D., LMHC, NCC, ACS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bnoonan8@naz.edu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73159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Olsan, Tobie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URMC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PhD, RN, CNL, FNAP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Tobie_Olsan@URMC.Rochester.edu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820671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Peyre, Sarah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URMC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Ed.D.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Sarah_Peyre@URMC.Rochester.edu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724945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Ratka, Anna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SJFC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Ph.D., Pharm.D., CPE, RPh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aratka@sjfc.edu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57024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Rasmussen, Cathy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Nazareth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Ph.D., MSEd, BA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crasmus0@naz.edu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1" marR="7881" marT="7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00266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Schmitt, Madeline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URMC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PhD, RN, FAAN, FNAP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Madeline_Schmitt@URMC.Rochester.edu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890849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Vinciquerra, Anthony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 Moyne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MD, DFAPA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vincianj@lemoyne.edu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2655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Spoto, Marcia Miller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Nazareth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DC, PT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mspoto7@naz.edu 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100931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Poirier, Jean-Nicolas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NYCC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DC, DACBR, CCSP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npoirier@nycc.edu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40172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02328"/>
                  </a:ext>
                </a:extLst>
              </a:tr>
              <a:tr h="2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Possibles?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65096"/>
                  </a:ext>
                </a:extLst>
              </a:tr>
              <a:tr h="1681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Suchman, Anthony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Relationship Centered Health Care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MD, MA, FACP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1532"/>
                  </a:ext>
                </a:extLst>
              </a:tr>
              <a:tr h="151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Plansky, Bernard</a:t>
                      </a:r>
                    </a:p>
                  </a:txBody>
                  <a:tcPr marL="7881" marR="7881" marT="7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RRH - Family Medicine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1" marR="7881" marT="7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41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3390" y="2598737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36DC-1ADE-4C2D-B981-70DE9425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1" y="1130971"/>
            <a:ext cx="10782650" cy="149213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33924-4911-4F8C-A474-3ECA0DC7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87" y="2421767"/>
            <a:ext cx="345063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68898-3521-4136-BB5B-BEA3E751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653" y="1175782"/>
            <a:ext cx="9905528" cy="3382341"/>
          </a:xfrm>
          <a:prstGeom prst="rect">
            <a:avLst/>
          </a:prstGeom>
        </p:spPr>
      </p:pic>
      <p:grpSp>
        <p:nvGrpSpPr>
          <p:cNvPr id="61" name="Group 54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56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58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6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C235A-7FBA-4AEA-BB72-E0AFCD8E233B}"/>
              </a:ext>
            </a:extLst>
          </p:cNvPr>
          <p:cNvSpPr/>
          <p:nvPr/>
        </p:nvSpPr>
        <p:spPr>
          <a:xfrm>
            <a:off x="2435603" y="1403360"/>
            <a:ext cx="7320793" cy="34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Goal of Consortium?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knowledge of one’s role and those of other professions to address healthcare needs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awareness in the community of IPE and collaborative practice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 professionals promote and engage IP team-based patient centered HC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 community need with professional schools (students)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opportunities for IPE/collaborative practice training.  Improve patient outcomes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patient outcomes through increased interdisciplinary comm and collaboration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0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399387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6AF43A-CA69-4949-932E-FC6C95A3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86748"/>
              </p:ext>
            </p:extLst>
          </p:nvPr>
        </p:nvGraphicFramePr>
        <p:xfrm>
          <a:off x="1421355" y="1397517"/>
          <a:ext cx="9610168" cy="4335447"/>
        </p:xfrm>
        <a:graphic>
          <a:graphicData uri="http://schemas.openxmlformats.org/drawingml/2006/table">
            <a:tbl>
              <a:tblPr firstRow="1" firstCol="1" bandRow="1"/>
              <a:tblGrid>
                <a:gridCol w="1101751">
                  <a:extLst>
                    <a:ext uri="{9D8B030D-6E8A-4147-A177-3AD203B41FA5}">
                      <a16:colId xmlns:a16="http://schemas.microsoft.com/office/drawing/2014/main" val="4137494952"/>
                    </a:ext>
                  </a:extLst>
                </a:gridCol>
                <a:gridCol w="1175590">
                  <a:extLst>
                    <a:ext uri="{9D8B030D-6E8A-4147-A177-3AD203B41FA5}">
                      <a16:colId xmlns:a16="http://schemas.microsoft.com/office/drawing/2014/main" val="683350750"/>
                    </a:ext>
                  </a:extLst>
                </a:gridCol>
                <a:gridCol w="1857966">
                  <a:extLst>
                    <a:ext uri="{9D8B030D-6E8A-4147-A177-3AD203B41FA5}">
                      <a16:colId xmlns:a16="http://schemas.microsoft.com/office/drawing/2014/main" val="2609234733"/>
                    </a:ext>
                  </a:extLst>
                </a:gridCol>
                <a:gridCol w="2003554">
                  <a:extLst>
                    <a:ext uri="{9D8B030D-6E8A-4147-A177-3AD203B41FA5}">
                      <a16:colId xmlns:a16="http://schemas.microsoft.com/office/drawing/2014/main" val="1865395414"/>
                    </a:ext>
                  </a:extLst>
                </a:gridCol>
                <a:gridCol w="1706436">
                  <a:extLst>
                    <a:ext uri="{9D8B030D-6E8A-4147-A177-3AD203B41FA5}">
                      <a16:colId xmlns:a16="http://schemas.microsoft.com/office/drawing/2014/main" val="2969648448"/>
                    </a:ext>
                  </a:extLst>
                </a:gridCol>
                <a:gridCol w="1764871">
                  <a:extLst>
                    <a:ext uri="{9D8B030D-6E8A-4147-A177-3AD203B41FA5}">
                      <a16:colId xmlns:a16="http://schemas.microsoft.com/office/drawing/2014/main" val="2312136493"/>
                    </a:ext>
                  </a:extLst>
                </a:gridCol>
              </a:tblGrid>
              <a:tr h="1638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Recognize importance of IPE in HC practice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Focus on best practices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Assess current status of efforts on interprofessional education and practice (e.g., initiatives, consortia, programs) in the local healthcare community.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Clarifying purpose and goals and outreach to the community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Identify currently available opportunities or develop new opportunities for IPE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Determine existing barriers to effective interdisciplinary care of the patient;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741250"/>
                  </a:ext>
                </a:extLst>
              </a:tr>
              <a:tr h="957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Develop HC training simulations with local agencies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Where do we get the most “bang for the IPE buck?”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Educate local healthcare practitioners on principles and outcomes of interprofessional patient care.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Review and evaluate current IPE efforts and discuss ways to expand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Develop a list of expected learning outcomes (competencies) for participants,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Establish a common language through which we can communicate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343852"/>
                  </a:ext>
                </a:extLst>
              </a:tr>
              <a:tr h="1646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Locate dedicated faculty to teach and coordinate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Support and promote interprofessional patient care in the Rochester area.  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(part of 2) Investigate if there is a possibility and value in creating a Club for Advancement of IP Practice and Education (CAIPE) 4. Host an annual community IPE/C conference 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align educational activities with expected learning outcomes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Develop short term and long-term plans for the Consortium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7" marR="3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043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DAA154-82EB-49E0-8DCC-2ABE45B88ED6}"/>
              </a:ext>
            </a:extLst>
          </p:cNvPr>
          <p:cNvSpPr/>
          <p:nvPr/>
        </p:nvSpPr>
        <p:spPr>
          <a:xfrm>
            <a:off x="4848613" y="1057616"/>
            <a:ext cx="2361672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of the IPEC? Top three?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8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D4579-9E35-4950-B512-022CA89D2BF6}"/>
              </a:ext>
            </a:extLst>
          </p:cNvPr>
          <p:cNvSpPr/>
          <p:nvPr/>
        </p:nvSpPr>
        <p:spPr>
          <a:xfrm>
            <a:off x="2617529" y="1475458"/>
            <a:ext cx="6960066" cy="34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1 gap between teaching of IPE and clinical practice?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of: perceived value, knowledge of other disciplines, turf protection, lack of buy-in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more intentional bridging between the academic and application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 of health professionals about IP teamwork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Courses/practicum exp that involve students across the professions, teach in silos and have on-off kinds of experiences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other profession’s roles, responsibilities, and expectations when it comes to IP practice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effective communication between team-members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075919-0564-40BD-B87F-0AFFFA03AB5C}"/>
              </a:ext>
            </a:extLst>
          </p:cNvPr>
          <p:cNvSpPr/>
          <p:nvPr/>
        </p:nvSpPr>
        <p:spPr>
          <a:xfrm>
            <a:off x="2284602" y="1347457"/>
            <a:ext cx="7312404" cy="433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IPE Best Practice?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Helping students understand their own professional identity as well as other professionals’ roles on a HC team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a strong foundation in IP principles w/many opportunities for authentic IP exp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education: sims w/standardized patients and sim lab sessions on mannequins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and student experiences that are led/taught/facilitated by faculty from different professions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common competencies at the onset between different professionals and offer educational experiences to mee the needs of the learners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…involves discussing a patient’s plan of care in a huddle with the ‘home team’ (interdisciplinary team)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8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DED1D2-11AE-4A0C-93FB-19743A2C7E84}"/>
              </a:ext>
            </a:extLst>
          </p:cNvPr>
          <p:cNvSpPr/>
          <p:nvPr/>
        </p:nvSpPr>
        <p:spPr>
          <a:xfrm>
            <a:off x="2007765" y="1358667"/>
            <a:ext cx="8176470" cy="37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success?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 IPE learning outcomes should include learning activity; exposure, immersion or competence and then be mapped onto IPEs core competencies and match to IPE learning outcomes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Depends on what we are measuring </a:t>
            </a:r>
            <a:r>
              <a:rPr lang="en-US" dirty="0">
                <a:latin typeface="Segoe UI Emoj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Segoe UI Emoji" panose="020B0502040204020203" pitchFamily="34" charset="0"/>
              </a:rPr>
              <a:t>😊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or adopt an assessment tool to gather baseline and post intervention data to measure e.g., patient satisfaction, cost effectiveness, provider satisfaction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Measurable improvements in student learning, faculty collaboration, and ultimately the health and HC of the community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evaluating the learning outcomes, participation over time and level of satisfaction of participants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 it quarterly, gather data now and then later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4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645195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Survey Responses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EDE2EC-5B99-47B4-83F5-409B86E66098}"/>
              </a:ext>
            </a:extLst>
          </p:cNvPr>
          <p:cNvSpPr/>
          <p:nvPr/>
        </p:nvSpPr>
        <p:spPr>
          <a:xfrm>
            <a:off x="1932781" y="1263567"/>
            <a:ext cx="7824132" cy="433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present our work as we move forward?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 seminars, having an initial IPE community engaged curriculum concludes w/student presentations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Workshops presenting other interested groups, involving student groups, CAIPE etc.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programs for IP practitioners, seminars, workshops, online courses, newsletters, conferences (local/national)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Press, webpages, work w/ schools and organizations to issue press releases, submit abstracts to national conferences, invite established collaboratives to join us in a conference call to discuss their data repository and how we could be part of it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presentations and local conferences, posters, publications on the subject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RAOM talk, grand rounds, visit nursing homes, schools, med schools, pharm schools etc. to establish interdisciplinary discussions early on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4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08026C-0104-4618-8063-CCE9740FC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2781" y="2598737"/>
            <a:ext cx="8326438" cy="830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Discussion…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5B8FF-8955-4B02-AAD6-03B668AB96C3}"/>
              </a:ext>
            </a:extLst>
          </p:cNvPr>
          <p:cNvSpPr txBox="1">
            <a:spLocks/>
          </p:cNvSpPr>
          <p:nvPr/>
        </p:nvSpPr>
        <p:spPr>
          <a:xfrm>
            <a:off x="2617529" y="5847797"/>
            <a:ext cx="832628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1043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Segoe UI Emoji</vt:lpstr>
      <vt:lpstr>Times New Roman</vt:lpstr>
      <vt:lpstr>Organic</vt:lpstr>
      <vt:lpstr>Rochester Academy of Medicine   </vt:lpstr>
      <vt:lpstr>PowerPoint Presentation</vt:lpstr>
      <vt:lpstr>Survey Responses</vt:lpstr>
      <vt:lpstr>Survey Responses</vt:lpstr>
      <vt:lpstr>Survey Responses</vt:lpstr>
      <vt:lpstr>Survey Responses</vt:lpstr>
      <vt:lpstr>Survey Responses</vt:lpstr>
      <vt:lpstr>Survey Responses</vt:lpstr>
      <vt:lpstr>Discussion…</vt:lpstr>
      <vt:lpstr>Who Else Should Be Here?</vt:lpstr>
      <vt:lpstr>Next Steps</vt:lpstr>
      <vt:lpstr>Close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Rochester Academy of Medicine   </dc:title>
  <dc:creator>Marc Ambrosi</dc:creator>
  <cp:lastModifiedBy>Marc Ambrosi</cp:lastModifiedBy>
  <cp:revision>4</cp:revision>
  <dcterms:created xsi:type="dcterms:W3CDTF">2020-02-05T16:09:40Z</dcterms:created>
  <dcterms:modified xsi:type="dcterms:W3CDTF">2020-02-05T16:26:02Z</dcterms:modified>
</cp:coreProperties>
</file>